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4626FC5-F5F2-420B-A1ED-6199B8B2593C}" type="datetimeFigureOut">
              <a:rPr lang="en-IN" smtClean="0"/>
              <a:t>15-05-2020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C40215C-293E-44A6-951F-A3DA92CB1134}" type="slidenum">
              <a:rPr lang="en-IN" smtClean="0"/>
              <a:t>‹#›</a:t>
            </a:fld>
            <a:endParaRPr lang="en-IN"/>
          </a:p>
        </p:txBody>
      </p:sp>
    </p:spTree>
    <p:extLst>
      <p:ext uri="{BB962C8B-B14F-4D97-AF65-F5344CB8AC3E}">
        <p14:creationId xmlns:p14="http://schemas.microsoft.com/office/powerpoint/2010/main" val="2183951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626FC5-F5F2-420B-A1ED-6199B8B2593C}" type="datetimeFigureOut">
              <a:rPr lang="en-IN" smtClean="0"/>
              <a:t>15-05-2020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C40215C-293E-44A6-951F-A3DA92CB1134}" type="slidenum">
              <a:rPr lang="en-IN" smtClean="0"/>
              <a:t>‹#›</a:t>
            </a:fld>
            <a:endParaRPr lang="en-IN"/>
          </a:p>
        </p:txBody>
      </p:sp>
    </p:spTree>
    <p:extLst>
      <p:ext uri="{BB962C8B-B14F-4D97-AF65-F5344CB8AC3E}">
        <p14:creationId xmlns:p14="http://schemas.microsoft.com/office/powerpoint/2010/main" val="414311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626FC5-F5F2-420B-A1ED-6199B8B2593C}" type="datetimeFigureOut">
              <a:rPr lang="en-IN" smtClean="0"/>
              <a:t>15-05-2020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C40215C-293E-44A6-951F-A3DA92CB1134}" type="slidenum">
              <a:rPr lang="en-IN" smtClean="0"/>
              <a:t>‹#›</a:t>
            </a:fld>
            <a:endParaRPr lang="en-IN"/>
          </a:p>
        </p:txBody>
      </p:sp>
    </p:spTree>
    <p:extLst>
      <p:ext uri="{BB962C8B-B14F-4D97-AF65-F5344CB8AC3E}">
        <p14:creationId xmlns:p14="http://schemas.microsoft.com/office/powerpoint/2010/main" val="11405861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626FC5-F5F2-420B-A1ED-6199B8B2593C}" type="datetimeFigureOut">
              <a:rPr lang="en-IN" smtClean="0"/>
              <a:t>15-05-2020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C40215C-293E-44A6-951F-A3DA92CB1134}" type="slidenum">
              <a:rPr lang="en-IN" smtClean="0"/>
              <a:t>‹#›</a:t>
            </a:fld>
            <a:endParaRPr lang="en-IN"/>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2000573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626FC5-F5F2-420B-A1ED-6199B8B2593C}" type="datetimeFigureOut">
              <a:rPr lang="en-IN" smtClean="0"/>
              <a:t>15-05-2020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C40215C-293E-44A6-951F-A3DA92CB1134}" type="slidenum">
              <a:rPr lang="en-IN" smtClean="0"/>
              <a:t>‹#›</a:t>
            </a:fld>
            <a:endParaRPr lang="en-IN"/>
          </a:p>
        </p:txBody>
      </p:sp>
    </p:spTree>
    <p:extLst>
      <p:ext uri="{BB962C8B-B14F-4D97-AF65-F5344CB8AC3E}">
        <p14:creationId xmlns:p14="http://schemas.microsoft.com/office/powerpoint/2010/main" val="27363255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4626FC5-F5F2-420B-A1ED-6199B8B2593C}" type="datetimeFigureOut">
              <a:rPr lang="en-IN" smtClean="0"/>
              <a:t>15-05-2020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4C40215C-293E-44A6-951F-A3DA92CB1134}" type="slidenum">
              <a:rPr lang="en-IN" smtClean="0"/>
              <a:t>‹#›</a:t>
            </a:fld>
            <a:endParaRPr lang="en-IN"/>
          </a:p>
        </p:txBody>
      </p:sp>
    </p:spTree>
    <p:extLst>
      <p:ext uri="{BB962C8B-B14F-4D97-AF65-F5344CB8AC3E}">
        <p14:creationId xmlns:p14="http://schemas.microsoft.com/office/powerpoint/2010/main" val="9690789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4626FC5-F5F2-420B-A1ED-6199B8B2593C}" type="datetimeFigureOut">
              <a:rPr lang="en-IN" smtClean="0"/>
              <a:t>15-05-2020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4C40215C-293E-44A6-951F-A3DA92CB1134}" type="slidenum">
              <a:rPr lang="en-IN" smtClean="0"/>
              <a:t>‹#›</a:t>
            </a:fld>
            <a:endParaRPr lang="en-IN"/>
          </a:p>
        </p:txBody>
      </p:sp>
    </p:spTree>
    <p:extLst>
      <p:ext uri="{BB962C8B-B14F-4D97-AF65-F5344CB8AC3E}">
        <p14:creationId xmlns:p14="http://schemas.microsoft.com/office/powerpoint/2010/main" val="8875333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626FC5-F5F2-420B-A1ED-6199B8B2593C}" type="datetimeFigureOut">
              <a:rPr lang="en-IN" smtClean="0"/>
              <a:t>15-05-2020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C40215C-293E-44A6-951F-A3DA92CB1134}" type="slidenum">
              <a:rPr lang="en-IN" smtClean="0"/>
              <a:t>‹#›</a:t>
            </a:fld>
            <a:endParaRPr lang="en-IN"/>
          </a:p>
        </p:txBody>
      </p:sp>
    </p:spTree>
    <p:extLst>
      <p:ext uri="{BB962C8B-B14F-4D97-AF65-F5344CB8AC3E}">
        <p14:creationId xmlns:p14="http://schemas.microsoft.com/office/powerpoint/2010/main" val="39952141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626FC5-F5F2-420B-A1ED-6199B8B2593C}" type="datetimeFigureOut">
              <a:rPr lang="en-IN" smtClean="0"/>
              <a:t>15-05-2020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C40215C-293E-44A6-951F-A3DA92CB1134}" type="slidenum">
              <a:rPr lang="en-IN" smtClean="0"/>
              <a:t>‹#›</a:t>
            </a:fld>
            <a:endParaRPr lang="en-IN"/>
          </a:p>
        </p:txBody>
      </p:sp>
    </p:spTree>
    <p:extLst>
      <p:ext uri="{BB962C8B-B14F-4D97-AF65-F5344CB8AC3E}">
        <p14:creationId xmlns:p14="http://schemas.microsoft.com/office/powerpoint/2010/main" val="3321837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626FC5-F5F2-420B-A1ED-6199B8B2593C}" type="datetimeFigureOut">
              <a:rPr lang="en-IN" smtClean="0"/>
              <a:t>15-05-2020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C40215C-293E-44A6-951F-A3DA92CB1134}" type="slidenum">
              <a:rPr lang="en-IN" smtClean="0"/>
              <a:t>‹#›</a:t>
            </a:fld>
            <a:endParaRPr lang="en-IN"/>
          </a:p>
        </p:txBody>
      </p:sp>
    </p:spTree>
    <p:extLst>
      <p:ext uri="{BB962C8B-B14F-4D97-AF65-F5344CB8AC3E}">
        <p14:creationId xmlns:p14="http://schemas.microsoft.com/office/powerpoint/2010/main" val="3694518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4626FC5-F5F2-420B-A1ED-6199B8B2593C}" type="datetimeFigureOut">
              <a:rPr lang="en-IN" smtClean="0"/>
              <a:t>15-05-2020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C40215C-293E-44A6-951F-A3DA92CB1134}" type="slidenum">
              <a:rPr lang="en-IN" smtClean="0"/>
              <a:t>‹#›</a:t>
            </a:fld>
            <a:endParaRPr lang="en-IN"/>
          </a:p>
        </p:txBody>
      </p:sp>
    </p:spTree>
    <p:extLst>
      <p:ext uri="{BB962C8B-B14F-4D97-AF65-F5344CB8AC3E}">
        <p14:creationId xmlns:p14="http://schemas.microsoft.com/office/powerpoint/2010/main" val="4033395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4626FC5-F5F2-420B-A1ED-6199B8B2593C}" type="datetimeFigureOut">
              <a:rPr lang="en-IN" smtClean="0"/>
              <a:t>15-05-2020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C40215C-293E-44A6-951F-A3DA92CB1134}" type="slidenum">
              <a:rPr lang="en-IN" smtClean="0"/>
              <a:t>‹#›</a:t>
            </a:fld>
            <a:endParaRPr lang="en-IN"/>
          </a:p>
        </p:txBody>
      </p:sp>
    </p:spTree>
    <p:extLst>
      <p:ext uri="{BB962C8B-B14F-4D97-AF65-F5344CB8AC3E}">
        <p14:creationId xmlns:p14="http://schemas.microsoft.com/office/powerpoint/2010/main" val="3050094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4626FC5-F5F2-420B-A1ED-6199B8B2593C}" type="datetimeFigureOut">
              <a:rPr lang="en-IN" smtClean="0"/>
              <a:t>15-05-2020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4C40215C-293E-44A6-951F-A3DA92CB1134}" type="slidenum">
              <a:rPr lang="en-IN" smtClean="0"/>
              <a:t>‹#›</a:t>
            </a:fld>
            <a:endParaRPr lang="en-IN"/>
          </a:p>
        </p:txBody>
      </p:sp>
    </p:spTree>
    <p:extLst>
      <p:ext uri="{BB962C8B-B14F-4D97-AF65-F5344CB8AC3E}">
        <p14:creationId xmlns:p14="http://schemas.microsoft.com/office/powerpoint/2010/main" val="2322413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4626FC5-F5F2-420B-A1ED-6199B8B2593C}" type="datetimeFigureOut">
              <a:rPr lang="en-IN" smtClean="0"/>
              <a:t>15-05-2020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4C40215C-293E-44A6-951F-A3DA92CB1134}" type="slidenum">
              <a:rPr lang="en-IN" smtClean="0"/>
              <a:t>‹#›</a:t>
            </a:fld>
            <a:endParaRPr lang="en-IN"/>
          </a:p>
        </p:txBody>
      </p:sp>
    </p:spTree>
    <p:extLst>
      <p:ext uri="{BB962C8B-B14F-4D97-AF65-F5344CB8AC3E}">
        <p14:creationId xmlns:p14="http://schemas.microsoft.com/office/powerpoint/2010/main" val="31080423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626FC5-F5F2-420B-A1ED-6199B8B2593C}" type="datetimeFigureOut">
              <a:rPr lang="en-IN" smtClean="0"/>
              <a:t>15-05-2020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4C40215C-293E-44A6-951F-A3DA92CB1134}" type="slidenum">
              <a:rPr lang="en-IN" smtClean="0"/>
              <a:t>‹#›</a:t>
            </a:fld>
            <a:endParaRPr lang="en-IN"/>
          </a:p>
        </p:txBody>
      </p:sp>
    </p:spTree>
    <p:extLst>
      <p:ext uri="{BB962C8B-B14F-4D97-AF65-F5344CB8AC3E}">
        <p14:creationId xmlns:p14="http://schemas.microsoft.com/office/powerpoint/2010/main" val="1399290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626FC5-F5F2-420B-A1ED-6199B8B2593C}" type="datetimeFigureOut">
              <a:rPr lang="en-IN" smtClean="0"/>
              <a:t>15-05-2020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C40215C-293E-44A6-951F-A3DA92CB1134}" type="slidenum">
              <a:rPr lang="en-IN" smtClean="0"/>
              <a:t>‹#›</a:t>
            </a:fld>
            <a:endParaRPr lang="en-IN"/>
          </a:p>
        </p:txBody>
      </p:sp>
    </p:spTree>
    <p:extLst>
      <p:ext uri="{BB962C8B-B14F-4D97-AF65-F5344CB8AC3E}">
        <p14:creationId xmlns:p14="http://schemas.microsoft.com/office/powerpoint/2010/main" val="2538493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626FC5-F5F2-420B-A1ED-6199B8B2593C}" type="datetimeFigureOut">
              <a:rPr lang="en-IN" smtClean="0"/>
              <a:t>15-05-2020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C40215C-293E-44A6-951F-A3DA92CB1134}" type="slidenum">
              <a:rPr lang="en-IN" smtClean="0"/>
              <a:t>‹#›</a:t>
            </a:fld>
            <a:endParaRPr lang="en-IN"/>
          </a:p>
        </p:txBody>
      </p:sp>
    </p:spTree>
    <p:extLst>
      <p:ext uri="{BB962C8B-B14F-4D97-AF65-F5344CB8AC3E}">
        <p14:creationId xmlns:p14="http://schemas.microsoft.com/office/powerpoint/2010/main" val="31377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44626FC5-F5F2-420B-A1ED-6199B8B2593C}" type="datetimeFigureOut">
              <a:rPr lang="en-IN" smtClean="0"/>
              <a:t>15-05-2020</a:t>
            </a:fld>
            <a:endParaRPr lang="en-IN"/>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4C40215C-293E-44A6-951F-A3DA92CB1134}" type="slidenum">
              <a:rPr lang="en-IN" smtClean="0"/>
              <a:t>‹#›</a:t>
            </a:fld>
            <a:endParaRPr lang="en-IN"/>
          </a:p>
        </p:txBody>
      </p:sp>
    </p:spTree>
    <p:extLst>
      <p:ext uri="{BB962C8B-B14F-4D97-AF65-F5344CB8AC3E}">
        <p14:creationId xmlns:p14="http://schemas.microsoft.com/office/powerpoint/2010/main" val="1642911608"/>
      </p:ext>
    </p:extLst>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05ABB97-E484-42CF-9A39-B992C570C058}"/>
              </a:ext>
            </a:extLst>
          </p:cNvPr>
          <p:cNvSpPr>
            <a:spLocks noGrp="1"/>
          </p:cNvSpPr>
          <p:nvPr>
            <p:ph type="subTitle" idx="1"/>
          </p:nvPr>
        </p:nvSpPr>
        <p:spPr>
          <a:xfrm>
            <a:off x="348792" y="3619893"/>
            <a:ext cx="11494416" cy="2879888"/>
          </a:xfrm>
        </p:spPr>
        <p:txBody>
          <a:bodyPr>
            <a:normAutofit/>
          </a:bodyPr>
          <a:lstStyle/>
          <a:p>
            <a:r>
              <a:rPr lang="en-US" sz="7000" dirty="0">
                <a:effectLst>
                  <a:outerShdw blurRad="38100" dist="38100" dir="2700000" algn="tl">
                    <a:srgbClr val="000000">
                      <a:alpha val="43137"/>
                    </a:srgbClr>
                  </a:outerShdw>
                </a:effectLst>
                <a:latin typeface="Segoe Script" panose="030B0504020000000003" pitchFamily="66" charset="0"/>
              </a:rPr>
              <a:t>Role And Functions Of Stock Exchange</a:t>
            </a:r>
            <a:endParaRPr lang="en-IN" sz="7000" dirty="0">
              <a:effectLst>
                <a:outerShdw blurRad="38100" dist="38100" dir="2700000" algn="tl">
                  <a:srgbClr val="000000">
                    <a:alpha val="43137"/>
                  </a:srgbClr>
                </a:outerShdw>
              </a:effectLst>
              <a:latin typeface="Segoe Script" panose="030B0504020000000003" pitchFamily="66" charset="0"/>
            </a:endParaRPr>
          </a:p>
        </p:txBody>
      </p:sp>
    </p:spTree>
    <p:extLst>
      <p:ext uri="{BB962C8B-B14F-4D97-AF65-F5344CB8AC3E}">
        <p14:creationId xmlns:p14="http://schemas.microsoft.com/office/powerpoint/2010/main" val="198275351"/>
      </p:ext>
    </p:extLst>
  </p:cSld>
  <p:clrMapOvr>
    <a:masterClrMapping/>
  </p:clrMapOvr>
  <p:transition spd="slow">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91EF9FA-4391-4720-8258-62464655625F}"/>
              </a:ext>
            </a:extLst>
          </p:cNvPr>
          <p:cNvSpPr>
            <a:spLocks noGrp="1"/>
          </p:cNvSpPr>
          <p:nvPr>
            <p:ph idx="1"/>
          </p:nvPr>
        </p:nvSpPr>
        <p:spPr>
          <a:xfrm>
            <a:off x="608337" y="622954"/>
            <a:ext cx="10975326" cy="5612091"/>
          </a:xfrm>
        </p:spPr>
        <p:txBody>
          <a:bodyPr/>
          <a:lstStyle/>
          <a:p>
            <a:pPr marL="0" indent="0">
              <a:buNone/>
            </a:pPr>
            <a:r>
              <a:rPr lang="en-US" sz="3000" dirty="0"/>
              <a:t>STOCK EXCHANGE;	</a:t>
            </a:r>
          </a:p>
          <a:p>
            <a:pPr marL="0" indent="0">
              <a:buNone/>
            </a:pPr>
            <a:r>
              <a:rPr lang="en-US" sz="3000" dirty="0"/>
              <a:t>	The securities contract act of 1956 defines a stock exchange as “an association, organization or body of individual, whether incorporate or not, established for the purpose of assisting, regulating and controlling business in buying, selling and dealing in securities”.</a:t>
            </a:r>
          </a:p>
          <a:p>
            <a:pPr marL="0" indent="0">
              <a:buNone/>
            </a:pPr>
            <a:endParaRPr lang="en-IN" dirty="0"/>
          </a:p>
        </p:txBody>
      </p:sp>
    </p:spTree>
    <p:extLst>
      <p:ext uri="{BB962C8B-B14F-4D97-AF65-F5344CB8AC3E}">
        <p14:creationId xmlns:p14="http://schemas.microsoft.com/office/powerpoint/2010/main" val="2723039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533FD0-53D4-466A-8064-CEFB039C3391}"/>
              </a:ext>
            </a:extLst>
          </p:cNvPr>
          <p:cNvSpPr>
            <a:spLocks noGrp="1"/>
          </p:cNvSpPr>
          <p:nvPr>
            <p:ph idx="1"/>
          </p:nvPr>
        </p:nvSpPr>
        <p:spPr>
          <a:xfrm>
            <a:off x="640417" y="493508"/>
            <a:ext cx="10841429" cy="5841304"/>
          </a:xfrm>
        </p:spPr>
        <p:txBody>
          <a:bodyPr>
            <a:normAutofit lnSpcReduction="10000"/>
          </a:bodyPr>
          <a:lstStyle/>
          <a:p>
            <a:pPr marL="0" indent="0">
              <a:buNone/>
            </a:pPr>
            <a:r>
              <a:rPr lang="en-US" dirty="0"/>
              <a:t>Role and functions of a stock exchange;</a:t>
            </a:r>
          </a:p>
          <a:p>
            <a:pPr>
              <a:buFont typeface="Wingdings" panose="05000000000000000000" pitchFamily="2" charset="2"/>
              <a:buChar char="v"/>
            </a:pPr>
            <a:r>
              <a:rPr lang="en-US" dirty="0"/>
              <a:t> Ready market </a:t>
            </a:r>
          </a:p>
          <a:p>
            <a:pPr>
              <a:buFont typeface="Wingdings" panose="05000000000000000000" pitchFamily="2" charset="2"/>
              <a:buChar char="v"/>
            </a:pPr>
            <a:r>
              <a:rPr lang="en-US" dirty="0"/>
              <a:t>Liquidity for securities</a:t>
            </a:r>
          </a:p>
          <a:p>
            <a:pPr>
              <a:buFont typeface="Wingdings" panose="05000000000000000000" pitchFamily="2" charset="2"/>
              <a:buChar char="v"/>
            </a:pPr>
            <a:r>
              <a:rPr lang="en-US" dirty="0"/>
              <a:t>Evaluation </a:t>
            </a:r>
          </a:p>
          <a:p>
            <a:pPr>
              <a:buFont typeface="Wingdings" panose="05000000000000000000" pitchFamily="2" charset="2"/>
              <a:buChar char="v"/>
            </a:pPr>
            <a:r>
              <a:rPr lang="en-US" dirty="0"/>
              <a:t>Price stability</a:t>
            </a:r>
          </a:p>
          <a:p>
            <a:pPr>
              <a:buFont typeface="Wingdings" panose="05000000000000000000" pitchFamily="2" charset="2"/>
              <a:buChar char="v"/>
            </a:pPr>
            <a:r>
              <a:rPr lang="en-US" dirty="0"/>
              <a:t>Capital formation </a:t>
            </a:r>
          </a:p>
          <a:p>
            <a:pPr>
              <a:buFont typeface="Wingdings" panose="05000000000000000000" pitchFamily="2" charset="2"/>
              <a:buChar char="v"/>
            </a:pPr>
            <a:r>
              <a:rPr lang="en-US" dirty="0"/>
              <a:t>Promotion of saving habits</a:t>
            </a:r>
          </a:p>
          <a:p>
            <a:pPr>
              <a:buFont typeface="Wingdings" panose="05000000000000000000" pitchFamily="2" charset="2"/>
              <a:buChar char="v"/>
            </a:pPr>
            <a:r>
              <a:rPr lang="en-US" dirty="0"/>
              <a:t>Investors protection</a:t>
            </a:r>
          </a:p>
          <a:p>
            <a:pPr>
              <a:buFont typeface="Wingdings" panose="05000000000000000000" pitchFamily="2" charset="2"/>
              <a:buChar char="v"/>
            </a:pPr>
            <a:r>
              <a:rPr lang="en-US" dirty="0"/>
              <a:t>Corporate governance</a:t>
            </a:r>
          </a:p>
          <a:p>
            <a:pPr>
              <a:buFont typeface="Wingdings" panose="05000000000000000000" pitchFamily="2" charset="2"/>
              <a:buChar char="v"/>
            </a:pPr>
            <a:r>
              <a:rPr lang="en-US" dirty="0"/>
              <a:t>Public finance </a:t>
            </a:r>
          </a:p>
          <a:p>
            <a:pPr>
              <a:buFont typeface="Wingdings" panose="05000000000000000000" pitchFamily="2" charset="2"/>
              <a:buChar char="v"/>
            </a:pPr>
            <a:r>
              <a:rPr lang="en-US" dirty="0"/>
              <a:t>Growth of joint stock company</a:t>
            </a:r>
          </a:p>
          <a:p>
            <a:pPr>
              <a:buFont typeface="Wingdings" panose="05000000000000000000" pitchFamily="2" charset="2"/>
              <a:buChar char="v"/>
            </a:pPr>
            <a:r>
              <a:rPr lang="en-US" dirty="0"/>
              <a:t>Enabling book-building route</a:t>
            </a:r>
          </a:p>
          <a:p>
            <a:pPr>
              <a:buFont typeface="Wingdings" panose="05000000000000000000" pitchFamily="2" charset="2"/>
              <a:buChar char="v"/>
            </a:pPr>
            <a:endParaRPr lang="en-US" dirty="0"/>
          </a:p>
          <a:p>
            <a:pPr>
              <a:buFont typeface="Wingdings" panose="05000000000000000000" pitchFamily="2" charset="2"/>
              <a:buChar char="v"/>
            </a:pPr>
            <a:endParaRPr lang="en-US" dirty="0"/>
          </a:p>
        </p:txBody>
      </p:sp>
    </p:spTree>
    <p:extLst>
      <p:ext uri="{BB962C8B-B14F-4D97-AF65-F5344CB8AC3E}">
        <p14:creationId xmlns:p14="http://schemas.microsoft.com/office/powerpoint/2010/main" val="2436253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5575AE-E624-4B8A-8521-BFD3DFEAE459}"/>
              </a:ext>
            </a:extLst>
          </p:cNvPr>
          <p:cNvSpPr>
            <a:spLocks noGrp="1"/>
          </p:cNvSpPr>
          <p:nvPr>
            <p:ph idx="1"/>
          </p:nvPr>
        </p:nvSpPr>
        <p:spPr>
          <a:xfrm>
            <a:off x="537328" y="698369"/>
            <a:ext cx="10937619" cy="5461262"/>
          </a:xfrm>
        </p:spPr>
        <p:txBody>
          <a:bodyPr/>
          <a:lstStyle/>
          <a:p>
            <a:pPr>
              <a:buFont typeface="Wingdings" panose="05000000000000000000" pitchFamily="2" charset="2"/>
              <a:buChar char="v"/>
            </a:pPr>
            <a:r>
              <a:rPr lang="en-US" dirty="0"/>
              <a:t> Capital mobility</a:t>
            </a:r>
          </a:p>
          <a:p>
            <a:pPr>
              <a:buFont typeface="Wingdings" panose="05000000000000000000" pitchFamily="2" charset="2"/>
              <a:buChar char="v"/>
            </a:pPr>
            <a:r>
              <a:rPr lang="en-US" dirty="0"/>
              <a:t> Foreign funds</a:t>
            </a:r>
          </a:p>
          <a:p>
            <a:pPr>
              <a:buFont typeface="Wingdings" panose="05000000000000000000" pitchFamily="2" charset="2"/>
              <a:buChar char="v"/>
            </a:pPr>
            <a:r>
              <a:rPr lang="en-US" dirty="0"/>
              <a:t> Index compilation</a:t>
            </a:r>
          </a:p>
          <a:p>
            <a:pPr>
              <a:buFont typeface="Wingdings" panose="05000000000000000000" pitchFamily="2" charset="2"/>
              <a:buChar char="v"/>
            </a:pPr>
            <a:r>
              <a:rPr lang="en-US" dirty="0"/>
              <a:t>Technical analysis</a:t>
            </a:r>
          </a:p>
          <a:p>
            <a:pPr>
              <a:buFont typeface="Wingdings" panose="05000000000000000000" pitchFamily="2" charset="2"/>
              <a:buChar char="v"/>
            </a:pPr>
            <a:r>
              <a:rPr lang="en-US" dirty="0"/>
              <a:t>Economic development</a:t>
            </a:r>
          </a:p>
          <a:p>
            <a:pPr marL="0" indent="0">
              <a:buNone/>
            </a:pPr>
            <a:r>
              <a:rPr lang="en-US" dirty="0"/>
              <a:t>	stock exchange plays a very significant role in the modern economy. The liberalization of any economy starts from the reforms of the stock market.</a:t>
            </a:r>
          </a:p>
          <a:p>
            <a:pPr marL="0" indent="0">
              <a:buNone/>
            </a:pPr>
            <a:endParaRPr lang="en-US" dirty="0"/>
          </a:p>
          <a:p>
            <a:pPr marL="0" indent="0">
              <a:buNone/>
            </a:pPr>
            <a:endParaRPr lang="en-US" dirty="0"/>
          </a:p>
          <a:p>
            <a:pPr marL="0" indent="0">
              <a:buNone/>
            </a:pPr>
            <a:endParaRPr lang="en-US" dirty="0"/>
          </a:p>
          <a:p>
            <a:pPr marL="0" indent="0">
              <a:buNone/>
            </a:pPr>
            <a:r>
              <a:rPr lang="en-US"/>
              <a:t>                                                                                                                                     </a:t>
            </a:r>
            <a:endParaRPr lang="en-US" dirty="0"/>
          </a:p>
          <a:p>
            <a:pPr>
              <a:buFont typeface="Wingdings" panose="05000000000000000000" pitchFamily="2" charset="2"/>
              <a:buChar char="v"/>
            </a:pPr>
            <a:endParaRPr lang="en-IN" dirty="0"/>
          </a:p>
        </p:txBody>
      </p:sp>
    </p:spTree>
    <p:extLst>
      <p:ext uri="{BB962C8B-B14F-4D97-AF65-F5344CB8AC3E}">
        <p14:creationId xmlns:p14="http://schemas.microsoft.com/office/powerpoint/2010/main" val="4219157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D58953B-FB8D-4280-B7D5-E23F56A65F90}"/>
              </a:ext>
            </a:extLst>
          </p:cNvPr>
          <p:cNvSpPr>
            <a:spLocks noGrp="1"/>
          </p:cNvSpPr>
          <p:nvPr>
            <p:ph idx="1"/>
          </p:nvPr>
        </p:nvSpPr>
        <p:spPr>
          <a:xfrm>
            <a:off x="913795" y="829559"/>
            <a:ext cx="10353762" cy="4961641"/>
          </a:xfrm>
        </p:spPr>
        <p:txBody>
          <a:bodyPr>
            <a:normAutofit/>
          </a:bodyPr>
          <a:lstStyle/>
          <a:p>
            <a:pPr marL="0" indent="0">
              <a:buNone/>
            </a:pPr>
            <a:r>
              <a:rPr lang="en-IN" sz="6000" dirty="0"/>
              <a:t>                     </a:t>
            </a:r>
          </a:p>
          <a:p>
            <a:pPr marL="0" indent="0">
              <a:buNone/>
            </a:pPr>
            <a:endParaRPr lang="en-IN" sz="6000" dirty="0"/>
          </a:p>
          <a:p>
            <a:pPr marL="0" indent="0">
              <a:buNone/>
            </a:pPr>
            <a:r>
              <a:rPr lang="en-IN" sz="6000"/>
              <a:t>                                Thank </a:t>
            </a:r>
            <a:r>
              <a:rPr lang="en-IN" sz="6000" dirty="0"/>
              <a:t>you</a:t>
            </a:r>
          </a:p>
        </p:txBody>
      </p:sp>
    </p:spTree>
    <p:extLst>
      <p:ext uri="{BB962C8B-B14F-4D97-AF65-F5344CB8AC3E}">
        <p14:creationId xmlns:p14="http://schemas.microsoft.com/office/powerpoint/2010/main" val="19162512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Custom 1">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532454"/>
      </a:accent6>
      <a:hlink>
        <a:srgbClr val="460402"/>
      </a:hlink>
      <a:folHlink>
        <a:srgbClr val="991111"/>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D4FE1632-F131-47D3-A814-99E9CD025E20}"/>
    </a:ext>
  </a:extLst>
</a:theme>
</file>

<file path=docProps/app.xml><?xml version="1.0" encoding="utf-8"?>
<Properties xmlns="http://schemas.openxmlformats.org/officeDocument/2006/extended-properties" xmlns:vt="http://schemas.openxmlformats.org/officeDocument/2006/docPropsVTypes">
  <Template>Damask</Template>
  <TotalTime>56</TotalTime>
  <Words>139</Words>
  <Application>Microsoft Office PowerPoint</Application>
  <PresentationFormat>Widescreen</PresentationFormat>
  <Paragraphs>28</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Bookman Old Style</vt:lpstr>
      <vt:lpstr>Rockwell</vt:lpstr>
      <vt:lpstr>Segoe Script</vt:lpstr>
      <vt:lpstr>Wingdings</vt:lpstr>
      <vt:lpstr>Damask</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thilaka laxmi</dc:creator>
  <cp:lastModifiedBy>thilaka laxmi</cp:lastModifiedBy>
  <cp:revision>7</cp:revision>
  <dcterms:created xsi:type="dcterms:W3CDTF">2020-03-21T04:41:44Z</dcterms:created>
  <dcterms:modified xsi:type="dcterms:W3CDTF">2020-05-15T07:13:38Z</dcterms:modified>
</cp:coreProperties>
</file>